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6" r:id="rId3"/>
    <p:sldId id="297" r:id="rId4"/>
    <p:sldId id="298" r:id="rId5"/>
    <p:sldId id="299" r:id="rId6"/>
    <p:sldId id="300" r:id="rId7"/>
    <p:sldId id="302" r:id="rId8"/>
    <p:sldId id="301" r:id="rId9"/>
    <p:sldId id="304" r:id="rId10"/>
    <p:sldId id="305" r:id="rId11"/>
    <p:sldId id="306" r:id="rId12"/>
    <p:sldId id="307" r:id="rId13"/>
    <p:sldId id="308" r:id="rId14"/>
    <p:sldId id="310" r:id="rId15"/>
    <p:sldId id="303" r:id="rId16"/>
    <p:sldId id="312" r:id="rId17"/>
    <p:sldId id="313" r:id="rId18"/>
    <p:sldId id="314" r:id="rId19"/>
    <p:sldId id="315" r:id="rId20"/>
    <p:sldId id="311" r:id="rId21"/>
    <p:sldId id="309" r:id="rId22"/>
    <p:sldId id="257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2538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C8732-9371-410B-8D99-096A00020BFD}" type="datetimeFigureOut">
              <a:rPr lang="ru-RU"/>
              <a:pPr>
                <a:defRPr/>
              </a:pPr>
              <a:t>22.09.2025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33496-EEF0-43B1-B26E-54D14004A1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774B3-4D55-4C33-92AE-8192FFD70FD1}" type="datetimeFigureOut">
              <a:rPr lang="ru-RU"/>
              <a:pPr>
                <a:defRPr/>
              </a:pPr>
              <a:t>22.09.2025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516AF-8F64-4186-9844-EB1FFA1B60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94F2C-4307-4563-990D-B73B446C3AB2}" type="datetimeFigureOut">
              <a:rPr lang="ru-RU"/>
              <a:pPr>
                <a:defRPr/>
              </a:pPr>
              <a:t>22.09.2025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4EFF7-8869-4A98-B51A-150EABECEC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25E9B-CBFA-434F-9B5B-8F9787CC5E54}" type="datetimeFigureOut">
              <a:rPr lang="ru-RU"/>
              <a:pPr>
                <a:defRPr/>
              </a:pPr>
              <a:t>22.09.2025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A3915-5CD0-45DA-A15E-8A7C3F1499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43EEC-A45D-43EE-B697-372260FA4AF6}" type="datetimeFigureOut">
              <a:rPr lang="ru-RU"/>
              <a:pPr>
                <a:defRPr/>
              </a:pPr>
              <a:t>22.09.2025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43918-2D82-41BE-BD09-303771D09A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C77A6-D253-425A-A811-94AEE6EC42CE}" type="datetimeFigureOut">
              <a:rPr lang="ru-RU"/>
              <a:pPr>
                <a:defRPr/>
              </a:pPr>
              <a:t>22.09.2025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77AE8-EDEB-41B5-96C7-0338053755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ABDD6-D9D6-4BE9-9EA8-B410E22F8723}" type="datetimeFigureOut">
              <a:rPr lang="ru-RU"/>
              <a:pPr>
                <a:defRPr/>
              </a:pPr>
              <a:t>22.09.2025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91744-5B18-4F7C-940E-C967CB2008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04FBE-AE7D-48D3-BD8F-8B0AC77BD576}" type="datetimeFigureOut">
              <a:rPr lang="ru-RU"/>
              <a:pPr>
                <a:defRPr/>
              </a:pPr>
              <a:t>22.09.2025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5D405-2E27-43D3-92D1-53088998B9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81C5F-81A5-4171-B1B8-21710928C171}" type="datetimeFigureOut">
              <a:rPr lang="ru-RU"/>
              <a:pPr>
                <a:defRPr/>
              </a:pPr>
              <a:t>22.09.2025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36F12-70FF-4B3F-8972-41B784C844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44855-0833-4FA0-BAD3-3B08324D2F65}" type="datetimeFigureOut">
              <a:rPr lang="ru-RU"/>
              <a:pPr>
                <a:defRPr/>
              </a:pPr>
              <a:t>22.09.2025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3DCEB-5192-4A69-9EC7-6C6700D1C3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A704F-BB94-4786-95B7-B619809BDEB8}" type="datetimeFigureOut">
              <a:rPr lang="ru-RU"/>
              <a:pPr>
                <a:defRPr/>
              </a:pPr>
              <a:t>22.09.2025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9FEB5-2E28-4CE9-974E-613327732B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F74A68-6055-430A-B673-737A690303A2}" type="datetimeFigureOut">
              <a:rPr lang="ru-RU"/>
              <a:pPr>
                <a:defRPr/>
              </a:pPr>
              <a:t>22.09.2025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EF067A-D5D5-40E0-A4B6-7425F4F7F6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wipe dir="d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3.png"/><Relationship Id="rId7" Type="http://schemas.openxmlformats.org/officeDocument/2006/relationships/image" Target="../media/image2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png"/><Relationship Id="rId9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4" descr="Школьная доска. Шаблон для презентац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29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195513" y="1341438"/>
            <a:ext cx="4968875" cy="1574800"/>
          </a:xfrm>
          <a:prstGeom prst="rect">
            <a:avLst/>
          </a:prstGeom>
        </p:spPr>
        <p:txBody>
          <a:bodyPr anchor="ctr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Умники и умницы</a:t>
            </a:r>
            <a:br>
              <a:rPr lang="ru-RU" sz="4400" b="1" dirty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</a:br>
            <a:r>
              <a:rPr lang="ru-RU" sz="4400" b="1" dirty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2 класс</a:t>
            </a:r>
            <a:endParaRPr lang="ru-RU" sz="4400" b="1" dirty="0">
              <a:solidFill>
                <a:schemeClr val="bg1"/>
              </a:solidFill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835150" y="2708275"/>
            <a:ext cx="5761038" cy="1576388"/>
          </a:xfrm>
          <a:prstGeom prst="rect">
            <a:avLst/>
          </a:prstGeom>
        </p:spPr>
        <p:txBody>
          <a:bodyPr anchor="ctr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Занятие 8.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4400" dirty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В пределах разумного</a:t>
            </a:r>
            <a:endParaRPr lang="ru-RU" sz="4400" dirty="0">
              <a:solidFill>
                <a:schemeClr val="bg1"/>
              </a:solidFill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D:\Презентации\рамки фон\bd14526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3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2" descr="D:\Презентации\рамки фон\bd14526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604250" y="0"/>
            <a:ext cx="53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 descr="https://static.vecteezy.com/system/resources/previews/015/100/030/original/apple-transparent-background-free-png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42988" y="765175"/>
            <a:ext cx="2368550" cy="250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5" descr="https://i.pinimg.com/736x/2b/8a/4b/2b8a4be46554b65852fab9269814b492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4497355">
            <a:off x="5954713" y="960438"/>
            <a:ext cx="2398712" cy="201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Прямоугольник 6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93963" y="-323850"/>
            <a:ext cx="2627312" cy="1817688"/>
          </a:xfrm>
          <a:prstGeom prst="rect">
            <a:avLst/>
          </a:prstGeom>
          <a:noFill/>
        </p:spPr>
      </p:pic>
      <p:pic>
        <p:nvPicPr>
          <p:cNvPr id="8" name="Прямоугольник 7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91075" y="-323850"/>
            <a:ext cx="2341563" cy="1817688"/>
          </a:xfrm>
          <a:prstGeom prst="rect">
            <a:avLst/>
          </a:prstGeom>
          <a:noFill/>
        </p:spPr>
      </p:pic>
      <p:pic>
        <p:nvPicPr>
          <p:cNvPr id="9" name="Прямоугольник 8"/>
          <p:cNvPicPr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71788" y="433388"/>
            <a:ext cx="3760787" cy="335756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55650" y="5229225"/>
            <a:ext cx="4968875" cy="13843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Не подслушивай чужие разговоры. Не ябедничай и не позволяй это делать другим.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042988" y="3860800"/>
            <a:ext cx="3529012" cy="76993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ябеда</a:t>
            </a:r>
            <a:endParaRPr lang="ru-RU" sz="4400" b="1" dirty="0"/>
          </a:p>
        </p:txBody>
      </p:sp>
      <p:pic>
        <p:nvPicPr>
          <p:cNvPr id="22538" name="Picture 7" descr="https://i.pinimg.com/564x/13/e7/9d/13e79dfaa493be4b88f62d057073d86b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12213" r="10043"/>
          <a:stretch>
            <a:fillRect/>
          </a:stretch>
        </p:blipFill>
        <p:spPr bwMode="auto">
          <a:xfrm>
            <a:off x="6156325" y="3430588"/>
            <a:ext cx="2665413" cy="342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D:\Презентации\рамки фон\bd14526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3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2" descr="D:\Презентации\рамки фон\bd14526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604250" y="0"/>
            <a:ext cx="53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787900" y="1484313"/>
            <a:ext cx="3529013" cy="76993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прозвище</a:t>
            </a:r>
            <a:endParaRPr lang="ru-RU" sz="4400" b="1" dirty="0"/>
          </a:p>
        </p:txBody>
      </p:sp>
      <p:sp>
        <p:nvSpPr>
          <p:cNvPr id="23556" name="TextBox 5"/>
          <p:cNvSpPr txBox="1">
            <a:spLocks noChangeArrowheads="1"/>
          </p:cNvSpPr>
          <p:nvPr/>
        </p:nvSpPr>
        <p:spPr bwMode="auto">
          <a:xfrm>
            <a:off x="611188" y="260350"/>
            <a:ext cx="78787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latin typeface="Calibri" pitchFamily="34" charset="0"/>
              </a:rPr>
              <a:t>9) Пылесос, роза, отдых, зонт, вокзал, </a:t>
            </a:r>
          </a:p>
          <a:p>
            <a:r>
              <a:rPr lang="ru-RU" sz="3600" b="1">
                <a:latin typeface="Calibri" pitchFamily="34" charset="0"/>
              </a:rPr>
              <a:t>иволга, щенок, енот.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4213" y="3357563"/>
            <a:ext cx="4967287" cy="31083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Не придумывай никому обидных прозвищ. Если кто-то из одноклассников называет тебя обидным прозвищем – не откликайся на него; возможно, тогда он вспомнит твоё имя.</a:t>
            </a:r>
            <a:endParaRPr lang="ru-RU" sz="2800" b="1" dirty="0"/>
          </a:p>
        </p:txBody>
      </p:sp>
      <p:pic>
        <p:nvPicPr>
          <p:cNvPr id="23558" name="Picture 4" descr="https://i.pinimg.com/enabled/564x/16/ea/7b/16ea7b692589b9fa167706460b71f51b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16234" r="12724"/>
          <a:stretch>
            <a:fillRect/>
          </a:stretch>
        </p:blipFill>
        <p:spPr bwMode="auto">
          <a:xfrm>
            <a:off x="6011863" y="2709863"/>
            <a:ext cx="2946400" cy="414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D:\Презентации\рамки фон\bd14526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3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 descr="D:\Презентации\рамки фон\bd14526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604250" y="0"/>
            <a:ext cx="53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187450" y="1557338"/>
            <a:ext cx="3529013" cy="7683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защита</a:t>
            </a:r>
            <a:endParaRPr lang="ru-RU" sz="4400" b="1" dirty="0"/>
          </a:p>
        </p:txBody>
      </p:sp>
      <p:pic>
        <p:nvPicPr>
          <p:cNvPr id="7" name="Прямоугольник 6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3250" y="133350"/>
            <a:ext cx="4541838" cy="115252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84213" y="3933825"/>
            <a:ext cx="4967287" cy="22463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Всегда становись на защиту младших, слабых. Делай замечание тем, кто их обижает. Не стесняйся просить о защите.</a:t>
            </a:r>
            <a:endParaRPr lang="ru-RU" sz="2800" b="1" dirty="0"/>
          </a:p>
        </p:txBody>
      </p:sp>
      <p:pic>
        <p:nvPicPr>
          <p:cNvPr id="57348" name="Picture 4" descr="https://i.pinimg.com/enabled/564x/d8/77/db/d877db098b2f011467d4d4939e74801c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40425" y="260350"/>
            <a:ext cx="2805113" cy="4105275"/>
          </a:xfrm>
          <a:prstGeom prst="rect">
            <a:avLst/>
          </a:prstGeom>
          <a:noFill/>
          <a:ln w="38100" cap="sq">
            <a:solidFill>
              <a:srgbClr val="C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1052513"/>
            <a:ext cx="540067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2" descr="D:\Презентации\рамки фон\bd14526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3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2" descr="D:\Презентации\рамки фон\bd14526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604250" y="0"/>
            <a:ext cx="53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TextBox 4"/>
          <p:cNvSpPr txBox="1">
            <a:spLocks noChangeArrowheads="1"/>
          </p:cNvSpPr>
          <p:nvPr/>
        </p:nvSpPr>
        <p:spPr bwMode="auto">
          <a:xfrm>
            <a:off x="755650" y="115888"/>
            <a:ext cx="756126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2. Строго следуя номерам стрелок и их направлению, выпиши из левой таблицы соответствующие буквы, разбей их на слова и прочти фразу.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7088" y="6021388"/>
            <a:ext cx="7200900" cy="6461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</a:rPr>
              <a:t>Дружба начинается с улыбки.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7088" y="4868863"/>
            <a:ext cx="7273925" cy="9540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Почаще шути и улыбайся. Позитивные люди притягивают к себе таких же! </a:t>
            </a:r>
            <a:endParaRPr lang="ru-RU" sz="2800" b="1" dirty="0"/>
          </a:p>
        </p:txBody>
      </p:sp>
      <p:pic>
        <p:nvPicPr>
          <p:cNvPr id="25607" name="Picture 4" descr="Изображение пина-истории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3448"/>
          <a:stretch>
            <a:fillRect/>
          </a:stretch>
        </p:blipFill>
        <p:spPr bwMode="auto">
          <a:xfrm>
            <a:off x="752475" y="2492375"/>
            <a:ext cx="2163763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Прямоугольник 8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384175" y="-201613"/>
            <a:ext cx="1474788" cy="115252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D:\Презентации\рамки фон\bd14526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3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 descr="D:\Презентации\рамки фон\bd14526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604250" y="0"/>
            <a:ext cx="53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Прямоугольник 5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84175" y="-201613"/>
            <a:ext cx="1474788" cy="1152526"/>
          </a:xfrm>
          <a:prstGeom prst="rect">
            <a:avLst/>
          </a:prstGeom>
          <a:noFill/>
        </p:spPr>
      </p:pic>
      <p:sp>
        <p:nvSpPr>
          <p:cNvPr id="26628" name="TextBox 6"/>
          <p:cNvSpPr txBox="1">
            <a:spLocks noChangeArrowheads="1"/>
          </p:cNvSpPr>
          <p:nvPr/>
        </p:nvSpPr>
        <p:spPr bwMode="auto">
          <a:xfrm>
            <a:off x="1116013" y="188913"/>
            <a:ext cx="69119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3. Закрась цветными карандашами «окошки» рядом с теми высказываниями, с которыми ты согласен.</a:t>
            </a:r>
          </a:p>
        </p:txBody>
      </p:sp>
      <p:sp>
        <p:nvSpPr>
          <p:cNvPr id="26629" name="TextBox 7"/>
          <p:cNvSpPr txBox="1">
            <a:spLocks noChangeArrowheads="1"/>
          </p:cNvSpPr>
          <p:nvPr/>
        </p:nvSpPr>
        <p:spPr bwMode="auto">
          <a:xfrm>
            <a:off x="684213" y="981075"/>
            <a:ext cx="6537325" cy="569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C00000"/>
                </a:solidFill>
                <a:latin typeface="Calibri" pitchFamily="34" charset="0"/>
              </a:rPr>
              <a:t>Друзья нужны для того, чтобы:</a:t>
            </a:r>
          </a:p>
          <a:p>
            <a:r>
              <a:rPr lang="ru-RU" sz="2800" b="1">
                <a:latin typeface="Calibri" pitchFamily="34" charset="0"/>
              </a:rPr>
              <a:t>_ с ними играть, дурачиться;</a:t>
            </a:r>
          </a:p>
          <a:p>
            <a:r>
              <a:rPr lang="ru-RU" sz="2800" b="1">
                <a:latin typeface="Calibri" pitchFamily="34" charset="0"/>
              </a:rPr>
              <a:t>_ иногда ссориться;</a:t>
            </a:r>
          </a:p>
          <a:p>
            <a:r>
              <a:rPr lang="ru-RU" sz="2800" b="1">
                <a:latin typeface="Calibri" pitchFamily="34" charset="0"/>
              </a:rPr>
              <a:t>_ смеяться, шутить;</a:t>
            </a:r>
          </a:p>
          <a:p>
            <a:r>
              <a:rPr lang="ru-RU" sz="2800" b="1">
                <a:latin typeface="Calibri" pitchFamily="34" charset="0"/>
              </a:rPr>
              <a:t>_ говорить по душам;</a:t>
            </a:r>
          </a:p>
          <a:p>
            <a:r>
              <a:rPr lang="ru-RU" sz="2800" b="1">
                <a:latin typeface="Calibri" pitchFamily="34" charset="0"/>
              </a:rPr>
              <a:t>_ вместе ходить в кино;</a:t>
            </a:r>
          </a:p>
          <a:p>
            <a:r>
              <a:rPr lang="ru-RU" sz="2800" b="1">
                <a:latin typeface="Calibri" pitchFamily="34" charset="0"/>
              </a:rPr>
              <a:t>_ тебя понимали;</a:t>
            </a:r>
          </a:p>
          <a:p>
            <a:r>
              <a:rPr lang="ru-RU" sz="2800" b="1">
                <a:latin typeface="Calibri" pitchFamily="34" charset="0"/>
              </a:rPr>
              <a:t>_ секретничать;</a:t>
            </a:r>
          </a:p>
          <a:p>
            <a:r>
              <a:rPr lang="ru-RU" sz="2800" b="1">
                <a:latin typeface="Calibri" pitchFamily="34" charset="0"/>
              </a:rPr>
              <a:t>_ с тобой вместе любили и страдали;</a:t>
            </a:r>
          </a:p>
          <a:p>
            <a:r>
              <a:rPr lang="ru-RU" sz="2800" b="1">
                <a:latin typeface="Calibri" pitchFamily="34" charset="0"/>
              </a:rPr>
              <a:t>_ делиться новостями;</a:t>
            </a:r>
          </a:p>
          <a:p>
            <a:r>
              <a:rPr lang="ru-RU" sz="2800" b="1">
                <a:latin typeface="Calibri" pitchFamily="34" charset="0"/>
              </a:rPr>
              <a:t>_ говорить правду в глаза.</a:t>
            </a:r>
          </a:p>
          <a:p>
            <a:endParaRPr lang="ru-RU" sz="2800" b="1">
              <a:latin typeface="Calibri" pitchFamily="34" charset="0"/>
            </a:endParaRPr>
          </a:p>
          <a:p>
            <a:r>
              <a:rPr lang="ru-RU" sz="2800" b="1" i="1">
                <a:solidFill>
                  <a:srgbClr val="C00000"/>
                </a:solidFill>
                <a:latin typeface="Calibri" pitchFamily="34" charset="0"/>
              </a:rPr>
              <a:t>Как по твоему, для чего нужны друзья?</a:t>
            </a:r>
          </a:p>
        </p:txBody>
      </p:sp>
      <p:pic>
        <p:nvPicPr>
          <p:cNvPr id="59396" name="Picture 4" descr="https://i.pinimg.com/564x/e4/36/ac/e436ac0e8a3c48d11f19127af863fe6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56325" y="981075"/>
            <a:ext cx="2736850" cy="2735263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59398" name="Picture 6" descr="https://i.pinimg.com/564x/6f/27/95/6f279592b4d9685742e519b5157bb74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59563" y="3860800"/>
            <a:ext cx="1728787" cy="1728788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D:\Презентации\рамки фон\bd14526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3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2" descr="D:\Презентации\рамки фон\bd14526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604250" y="0"/>
            <a:ext cx="53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Прямоугольник 7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84175" y="-201613"/>
            <a:ext cx="1474788" cy="1152526"/>
          </a:xfrm>
          <a:prstGeom prst="rect">
            <a:avLst/>
          </a:prstGeom>
          <a:noFill/>
        </p:spPr>
      </p:pic>
      <p:sp>
        <p:nvSpPr>
          <p:cNvPr id="27652" name="TextBox 8"/>
          <p:cNvSpPr txBox="1">
            <a:spLocks noChangeArrowheads="1"/>
          </p:cNvSpPr>
          <p:nvPr/>
        </p:nvSpPr>
        <p:spPr bwMode="auto">
          <a:xfrm>
            <a:off x="1042988" y="188913"/>
            <a:ext cx="43164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Calibri" pitchFamily="34" charset="0"/>
              </a:rPr>
              <a:t>Соедини начало и конец пословицы.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11188" y="908050"/>
          <a:ext cx="8208962" cy="39322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84375"/>
                <a:gridCol w="856385"/>
                <a:gridCol w="3968150"/>
              </a:tblGrid>
              <a:tr h="410088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Нет друга - ищи,</a:t>
                      </a:r>
                      <a:endParaRPr lang="ru-RU" sz="2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что орех </a:t>
                      </a:r>
                      <a:r>
                        <a:rPr lang="ru-RU" sz="2400" b="1" dirty="0" err="1" smtClean="0"/>
                        <a:t>нерасколотый</a:t>
                      </a:r>
                      <a:endParaRPr lang="ru-RU" sz="2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70782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Не узнавай друга в три дня</a:t>
                      </a:r>
                      <a:endParaRPr lang="ru-RU" sz="2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а старых не утрачивай.</a:t>
                      </a:r>
                      <a:endParaRPr lang="ru-RU" sz="2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10088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Друг неиспытанный,</a:t>
                      </a:r>
                      <a:endParaRPr lang="ru-RU" sz="2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а друг спорит.</a:t>
                      </a:r>
                      <a:endParaRPr lang="ru-RU" sz="2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10088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Новых друзей наживай,</a:t>
                      </a:r>
                      <a:endParaRPr lang="ru-RU" sz="2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когда</a:t>
                      </a:r>
                      <a:r>
                        <a:rPr lang="ru-RU" sz="2400" b="1" baseline="0" dirty="0" smtClean="0"/>
                        <a:t> с ним пуд соли съешь.</a:t>
                      </a:r>
                      <a:endParaRPr lang="ru-RU" sz="2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10088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Друга на  деньги</a:t>
                      </a:r>
                      <a:endParaRPr lang="ru-RU" sz="2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а нашёл  - береги.</a:t>
                      </a:r>
                      <a:endParaRPr lang="ru-RU" sz="2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10088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Недруг поддакивает,</a:t>
                      </a:r>
                      <a:endParaRPr lang="ru-RU" sz="2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узнай в три года.</a:t>
                      </a:r>
                      <a:endParaRPr lang="ru-RU" sz="2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10088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Друга узнаешь,</a:t>
                      </a:r>
                      <a:endParaRPr lang="ru-RU" sz="2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не купишь.</a:t>
                      </a:r>
                      <a:endParaRPr lang="ru-RU" sz="2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4275" name="Picture 3" descr="https://i.pinimg.com/enabled/564x/ae/a0/96/aea096afd9c97460818886cb97d0247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19475" y="4581525"/>
            <a:ext cx="2060575" cy="2060575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D:\Презентации\рамки фон\bd14526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3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2" descr="D:\Презентации\рамки фон\bd14526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604250" y="0"/>
            <a:ext cx="53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7088" y="1484313"/>
            <a:ext cx="7637462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TextBox 7"/>
          <p:cNvSpPr txBox="1">
            <a:spLocks noChangeArrowheads="1"/>
          </p:cNvSpPr>
          <p:nvPr/>
        </p:nvSpPr>
        <p:spPr bwMode="auto">
          <a:xfrm>
            <a:off x="755650" y="333375"/>
            <a:ext cx="7632700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5. Рассмотри рисунки детей, запомни, как кого зовут. Закрой рисунки. На следующей странице впиши в пустые рамки имена детей. Проверь себя.</a:t>
            </a:r>
          </a:p>
        </p:txBody>
      </p:sp>
      <p:pic>
        <p:nvPicPr>
          <p:cNvPr id="9" name="Прямоугольник 8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84175" y="-201613"/>
            <a:ext cx="1474788" cy="115252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D:\Презентации\рамки фон\bd14526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3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2" descr="D:\Презентации\рамки фон\bd14526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604250" y="0"/>
            <a:ext cx="53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4"/>
          <a:srcRect l="6580"/>
          <a:stretch>
            <a:fillRect/>
          </a:stretch>
        </p:blipFill>
        <p:spPr bwMode="auto">
          <a:xfrm>
            <a:off x="254000" y="333375"/>
            <a:ext cx="8712200" cy="2016125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D:\Презентации\рамки фон\bd14526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3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2" descr="D:\Презентации\рамки фон\bd14526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604250" y="0"/>
            <a:ext cx="53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260350"/>
            <a:ext cx="70485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Прямоугольник 4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84175" y="-201613"/>
            <a:ext cx="1474788" cy="115252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572000" y="1341438"/>
            <a:ext cx="4446588" cy="53244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Я стукнул Мишку по плечу,</a:t>
            </a:r>
            <a:br>
              <a:rPr lang="ru-RU" sz="2000" b="1" dirty="0"/>
            </a:br>
            <a:r>
              <a:rPr lang="ru-RU" sz="2000" b="1" dirty="0"/>
              <a:t>Мол, я с тобой дружить хочу!</a:t>
            </a:r>
            <a:br>
              <a:rPr lang="ru-RU" sz="2000" b="1" dirty="0"/>
            </a:br>
            <a:r>
              <a:rPr lang="ru-RU" sz="2000" b="1" dirty="0"/>
              <a:t>А он меня – пять раз подряд:</a:t>
            </a:r>
            <a:br>
              <a:rPr lang="ru-RU" sz="2000" b="1" dirty="0"/>
            </a:br>
            <a:r>
              <a:rPr lang="ru-RU" sz="2000" b="1" dirty="0"/>
              <a:t>– Давай дружить, я очень рад!</a:t>
            </a:r>
            <a:br>
              <a:rPr lang="ru-RU" sz="2000" b="1" dirty="0"/>
            </a:br>
            <a:r>
              <a:rPr lang="ru-RU" sz="2000" b="1" dirty="0"/>
              <a:t>Тут я ему – щелчок по лбу:</a:t>
            </a:r>
            <a:br>
              <a:rPr lang="ru-RU" sz="2000" b="1" dirty="0"/>
            </a:br>
            <a:r>
              <a:rPr lang="ru-RU" sz="2000" b="1" dirty="0"/>
              <a:t>– Давай сегодня я приду?</a:t>
            </a:r>
            <a:br>
              <a:rPr lang="ru-RU" sz="2000" b="1" dirty="0"/>
            </a:br>
            <a:r>
              <a:rPr lang="ru-RU" sz="2000" b="1" dirty="0"/>
              <a:t>А он меня – по шее.</a:t>
            </a:r>
            <a:br>
              <a:rPr lang="ru-RU" sz="2000" b="1" dirty="0"/>
            </a:br>
            <a:r>
              <a:rPr lang="ru-RU" sz="2000" b="1" dirty="0"/>
              <a:t>Мол, приходи скорее!</a:t>
            </a:r>
            <a:br>
              <a:rPr lang="ru-RU" sz="2000" b="1" dirty="0"/>
            </a:br>
            <a:r>
              <a:rPr lang="ru-RU" sz="2000" b="1" dirty="0"/>
              <a:t>У Мишки видели синяк?</a:t>
            </a:r>
            <a:br>
              <a:rPr lang="ru-RU" sz="2000" b="1" dirty="0"/>
            </a:br>
            <a:r>
              <a:rPr lang="ru-RU" sz="2000" b="1" dirty="0"/>
              <a:t>Так это верный дружбы знак!</a:t>
            </a:r>
            <a:br>
              <a:rPr lang="ru-RU" sz="2000" b="1" dirty="0"/>
            </a:br>
            <a:r>
              <a:rPr lang="ru-RU" sz="2000" b="1" dirty="0"/>
              <a:t>А у меня – две шишки,</a:t>
            </a:r>
            <a:br>
              <a:rPr lang="ru-RU" sz="2000" b="1" dirty="0"/>
            </a:br>
            <a:r>
              <a:rPr lang="ru-RU" sz="2000" b="1" dirty="0"/>
              <a:t>Подарочек от Мишки.</a:t>
            </a:r>
            <a:br>
              <a:rPr lang="ru-RU" sz="2000" b="1" dirty="0"/>
            </a:br>
            <a:r>
              <a:rPr lang="ru-RU" sz="2000" b="1" dirty="0"/>
              <a:t>Мы – не девчонки – «</a:t>
            </a:r>
            <a:r>
              <a:rPr lang="ru-RU" sz="2000" b="1" dirty="0" err="1"/>
              <a:t>сю-сю-сю</a:t>
            </a:r>
            <a:r>
              <a:rPr lang="ru-RU" sz="2000" b="1" dirty="0"/>
              <a:t>».</a:t>
            </a:r>
            <a:br>
              <a:rPr lang="ru-RU" sz="2000" b="1" dirty="0"/>
            </a:br>
            <a:r>
              <a:rPr lang="ru-RU" sz="2000" b="1" dirty="0"/>
              <a:t>– Не ходим парой, чинно…</a:t>
            </a:r>
            <a:br>
              <a:rPr lang="ru-RU" sz="2000" b="1" dirty="0"/>
            </a:br>
            <a:r>
              <a:rPr lang="ru-RU" sz="2000" b="1" dirty="0"/>
              <a:t>Уж если дружим, так вовсю,</a:t>
            </a:r>
            <a:br>
              <a:rPr lang="ru-RU" sz="2000" b="1" dirty="0"/>
            </a:br>
            <a:r>
              <a:rPr lang="ru-RU" sz="2000" b="1" dirty="0"/>
              <a:t>Сурово! Как мужчины!</a:t>
            </a:r>
            <a:br>
              <a:rPr lang="ru-RU" sz="2000" b="1" dirty="0"/>
            </a:br>
            <a:endParaRPr lang="ru-RU" sz="2000" b="1" dirty="0"/>
          </a:p>
        </p:txBody>
      </p:sp>
      <p:pic>
        <p:nvPicPr>
          <p:cNvPr id="63492" name="Picture 4" descr="https://i.pinimg.com/564x/10/5d/b4/105db4abef252f15f44197050d8ffa4c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31913" y="3976688"/>
            <a:ext cx="2663825" cy="2663825"/>
          </a:xfrm>
          <a:prstGeom prst="rect">
            <a:avLst/>
          </a:prstGeom>
          <a:noFill/>
          <a:ln w="38100" cap="sq">
            <a:solidFill>
              <a:srgbClr val="C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D:\Презентации\рамки фон\bd14526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3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Picture 2" descr="D:\Презентации\рамки фон\bd14526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604250" y="0"/>
            <a:ext cx="53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863" y="1989138"/>
            <a:ext cx="7754937" cy="4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TextBox 5"/>
          <p:cNvSpPr txBox="1">
            <a:spLocks noChangeArrowheads="1"/>
          </p:cNvSpPr>
          <p:nvPr/>
        </p:nvSpPr>
        <p:spPr bwMode="auto">
          <a:xfrm>
            <a:off x="827088" y="188913"/>
            <a:ext cx="7777162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7. Раздели  с помощью линий на две группы: качества личности, которые должны быть присущи достойным представителям мужской половины, а также достойным представительницам женской.</a:t>
            </a:r>
          </a:p>
        </p:txBody>
      </p:sp>
      <p:pic>
        <p:nvPicPr>
          <p:cNvPr id="7" name="Прямоугольник 6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84175" y="-201613"/>
            <a:ext cx="1474788" cy="115252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рямоугольник 1"/>
          <p:cNvSpPr>
            <a:spLocks noChangeArrowheads="1"/>
          </p:cNvSpPr>
          <p:nvPr/>
        </p:nvSpPr>
        <p:spPr bwMode="auto">
          <a:xfrm>
            <a:off x="827088" y="908050"/>
            <a:ext cx="7705725" cy="501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Calibri" pitchFamily="34" charset="0"/>
              </a:rPr>
              <a:t>Жу-жу-жу,  я  с  задирой  </a:t>
            </a:r>
            <a:r>
              <a:rPr lang="ru-RU" sz="3200" b="1" i="1">
                <a:latin typeface="Calibri" pitchFamily="34" charset="0"/>
              </a:rPr>
              <a:t>не  дружу.</a:t>
            </a:r>
            <a:endParaRPr lang="ru-RU" sz="3200" b="1">
              <a:latin typeface="Calibri" pitchFamily="34" charset="0"/>
            </a:endParaRPr>
          </a:p>
          <a:p>
            <a:r>
              <a:rPr lang="ru-RU" sz="3200" b="1">
                <a:latin typeface="Calibri" pitchFamily="34" charset="0"/>
              </a:rPr>
              <a:t>Гу-гу-гу,  я   подруге   </a:t>
            </a:r>
            <a:r>
              <a:rPr lang="ru-RU" sz="3200" b="1" i="1">
                <a:latin typeface="Calibri" pitchFamily="34" charset="0"/>
              </a:rPr>
              <a:t>помогу.</a:t>
            </a:r>
            <a:endParaRPr lang="ru-RU" sz="3200" b="1">
              <a:latin typeface="Calibri" pitchFamily="34" charset="0"/>
            </a:endParaRPr>
          </a:p>
          <a:p>
            <a:r>
              <a:rPr lang="ru-RU" sz="3200" b="1">
                <a:latin typeface="Calibri" pitchFamily="34" charset="0"/>
              </a:rPr>
              <a:t>Зя-зя-зя, обижать   друзей   </a:t>
            </a:r>
            <a:r>
              <a:rPr lang="ru-RU" sz="3200" b="1" i="1">
                <a:latin typeface="Calibri" pitchFamily="34" charset="0"/>
              </a:rPr>
              <a:t>нельзя.</a:t>
            </a:r>
            <a:endParaRPr lang="ru-RU" sz="3200" b="1">
              <a:latin typeface="Calibri" pitchFamily="34" charset="0"/>
            </a:endParaRPr>
          </a:p>
          <a:p>
            <a:r>
              <a:rPr lang="ru-RU" sz="3200" b="1">
                <a:latin typeface="Calibri" pitchFamily="34" charset="0"/>
              </a:rPr>
              <a:t>Ас-ас-ас, дружба   крепкая   </a:t>
            </a:r>
            <a:r>
              <a:rPr lang="ru-RU" sz="3200" b="1" i="1">
                <a:latin typeface="Calibri" pitchFamily="34" charset="0"/>
              </a:rPr>
              <a:t>у   нас.</a:t>
            </a:r>
            <a:endParaRPr lang="ru-RU" sz="3200" b="1">
              <a:latin typeface="Calibri" pitchFamily="34" charset="0"/>
            </a:endParaRPr>
          </a:p>
          <a:p>
            <a:r>
              <a:rPr lang="ru-RU" sz="3200" b="1">
                <a:latin typeface="Calibri" pitchFamily="34" charset="0"/>
              </a:rPr>
              <a:t>Де-де-де, познаётся   друг  </a:t>
            </a:r>
            <a:r>
              <a:rPr lang="ru-RU" sz="3200" b="1" i="1">
                <a:latin typeface="Calibri" pitchFamily="34" charset="0"/>
              </a:rPr>
              <a:t>в   беде.</a:t>
            </a:r>
            <a:endParaRPr lang="ru-RU" sz="3200" b="1">
              <a:latin typeface="Calibri" pitchFamily="34" charset="0"/>
            </a:endParaRPr>
          </a:p>
          <a:p>
            <a:r>
              <a:rPr lang="ru-RU" sz="3200" b="1">
                <a:latin typeface="Calibri" pitchFamily="34" charset="0"/>
              </a:rPr>
              <a:t>Ой-ой-ой, не  разлить  друзей   </a:t>
            </a:r>
            <a:r>
              <a:rPr lang="ru-RU" sz="3200" b="1" i="1">
                <a:latin typeface="Calibri" pitchFamily="34" charset="0"/>
              </a:rPr>
              <a:t>водой.</a:t>
            </a:r>
            <a:endParaRPr lang="ru-RU" sz="3200" b="1">
              <a:latin typeface="Calibri" pitchFamily="34" charset="0"/>
            </a:endParaRPr>
          </a:p>
          <a:p>
            <a:r>
              <a:rPr lang="ru-RU" sz="3200" b="1">
                <a:latin typeface="Calibri" pitchFamily="34" charset="0"/>
              </a:rPr>
              <a:t>Ги-ги-ги, дружбу   нашу  </a:t>
            </a:r>
            <a:r>
              <a:rPr lang="ru-RU" sz="3200" b="1" i="1">
                <a:latin typeface="Calibri" pitchFamily="34" charset="0"/>
              </a:rPr>
              <a:t>береги.</a:t>
            </a:r>
          </a:p>
          <a:p>
            <a:r>
              <a:rPr lang="ru-RU" sz="3200" b="1" i="1">
                <a:latin typeface="Calibri" pitchFamily="34" charset="0"/>
              </a:rPr>
              <a:t>Вай-вай-вай, друга  ты  не  обзывай.</a:t>
            </a:r>
          </a:p>
          <a:p>
            <a:r>
              <a:rPr lang="ru-RU" sz="3200" b="1" i="1">
                <a:latin typeface="Calibri" pitchFamily="34" charset="0"/>
              </a:rPr>
              <a:t>Сай-сай-сай, в  беде   друга  не  бросай</a:t>
            </a:r>
          </a:p>
          <a:p>
            <a:r>
              <a:rPr lang="ru-RU" sz="3200" b="1" i="1">
                <a:latin typeface="Calibri" pitchFamily="34" charset="0"/>
              </a:rPr>
              <a:t>Щай-щай-щай,  всегда друга  защищай.</a:t>
            </a:r>
            <a:endParaRPr lang="ru-RU" sz="3200" b="1">
              <a:latin typeface="Calibri" pitchFamily="34" charset="0"/>
            </a:endParaRPr>
          </a:p>
        </p:txBody>
      </p:sp>
      <p:pic>
        <p:nvPicPr>
          <p:cNvPr id="14338" name="Picture 2" descr="D:\Презентации\рамки фон\bd14526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3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2" descr="D:\Презентации\рамки фон\bd14526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604250" y="0"/>
            <a:ext cx="53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8" descr="лужайк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5661025"/>
            <a:ext cx="7993063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203575" y="188913"/>
            <a:ext cx="2141538" cy="6461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</a:rPr>
              <a:t>Разминка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64163" y="981075"/>
            <a:ext cx="1944687" cy="4318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500563" y="1557338"/>
            <a:ext cx="1943100" cy="4318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580063" y="1989138"/>
            <a:ext cx="1944687" cy="4318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651500" y="2420938"/>
            <a:ext cx="1944688" cy="4318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724525" y="2924175"/>
            <a:ext cx="1943100" cy="4333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227763" y="3429000"/>
            <a:ext cx="1944687" cy="4318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076825" y="3933825"/>
            <a:ext cx="1943100" cy="4318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219700" y="4437063"/>
            <a:ext cx="2305050" cy="4318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795963" y="4941888"/>
            <a:ext cx="1944687" cy="4318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156325" y="5445125"/>
            <a:ext cx="1944688" cy="4318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84175" y="-201613"/>
            <a:ext cx="1474788" cy="1152526"/>
          </a:xfrm>
          <a:prstGeom prst="rect">
            <a:avLst/>
          </a:prstGeom>
          <a:noFill/>
        </p:spPr>
      </p:pic>
      <p:pic>
        <p:nvPicPr>
          <p:cNvPr id="6451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860800"/>
            <a:ext cx="5051425" cy="2736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32771" name="TextBox 3"/>
          <p:cNvSpPr txBox="1">
            <a:spLocks noChangeArrowheads="1"/>
          </p:cNvSpPr>
          <p:nvPr/>
        </p:nvSpPr>
        <p:spPr bwMode="auto">
          <a:xfrm>
            <a:off x="1187450" y="333375"/>
            <a:ext cx="61229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Calibri" pitchFamily="34" charset="0"/>
              </a:rPr>
              <a:t>8. Вставьте в четверостишие «разлетевшиеся» слова.</a:t>
            </a:r>
          </a:p>
        </p:txBody>
      </p:sp>
      <p:sp>
        <p:nvSpPr>
          <p:cNvPr id="32772" name="Прямоугольник 5"/>
          <p:cNvSpPr>
            <a:spLocks noChangeArrowheads="1"/>
          </p:cNvSpPr>
          <p:nvPr/>
        </p:nvSpPr>
        <p:spPr bwMode="auto">
          <a:xfrm>
            <a:off x="755650" y="1052513"/>
            <a:ext cx="784860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Calibri" pitchFamily="34" charset="0"/>
              </a:rPr>
              <a:t>Вот так проблема! </a:t>
            </a:r>
          </a:p>
          <a:p>
            <a:r>
              <a:rPr lang="ru-RU" sz="3200" b="1">
                <a:latin typeface="Calibri" pitchFamily="34" charset="0"/>
              </a:rPr>
              <a:t>Мальчишки, учтите:</a:t>
            </a:r>
          </a:p>
          <a:p>
            <a:r>
              <a:rPr lang="ru-RU" sz="3200" b="1">
                <a:latin typeface="Calibri" pitchFamily="34" charset="0"/>
              </a:rPr>
              <a:t>Девочек  в   классе  своём  берегите,</a:t>
            </a:r>
          </a:p>
          <a:p>
            <a:r>
              <a:rPr lang="ru-RU" sz="3200" b="1">
                <a:latin typeface="Calibri" pitchFamily="34" charset="0"/>
              </a:rPr>
              <a:t>За  косы  не  дёргайте,  не  обижайте,</a:t>
            </a:r>
          </a:p>
          <a:p>
            <a:r>
              <a:rPr lang="ru-RU" sz="3200" b="1">
                <a:latin typeface="Calibri" pitchFamily="34" charset="0"/>
              </a:rPr>
              <a:t>С  ними  дружите    и  их  защищайте!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435600" y="2133600"/>
            <a:ext cx="1944688" cy="4318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339975" y="2565400"/>
            <a:ext cx="2232025" cy="4318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859338" y="2636838"/>
            <a:ext cx="2449512" cy="4318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268538" y="3068638"/>
            <a:ext cx="1798637" cy="4318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219700" y="3141663"/>
            <a:ext cx="2232025" cy="4318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4515" name="Picture 3" descr="https://i.pinimg.com/564x/50/c4/1a/50c41a8978a831cc2523fef340ba53d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4388" y="3692525"/>
            <a:ext cx="1674812" cy="2976563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 descr="D:\Презентации\рамки фон\bd14526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3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 descr="D:\Презентации\рамки фон\bd14526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604250" y="0"/>
            <a:ext cx="53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859338" y="117475"/>
            <a:ext cx="3889375" cy="67405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Из чего же, из чего же, из чего же</a:t>
            </a:r>
            <a:br>
              <a:rPr lang="ru-RU" b="1" dirty="0"/>
            </a:br>
            <a:r>
              <a:rPr lang="ru-RU" b="1" dirty="0"/>
              <a:t>Сделаны наши мальчишки?</a:t>
            </a:r>
            <a:br>
              <a:rPr lang="ru-RU" b="1" dirty="0"/>
            </a:br>
            <a:r>
              <a:rPr lang="ru-RU" b="1" dirty="0"/>
              <a:t>Из веснушек и хлопушек</a:t>
            </a:r>
            <a:br>
              <a:rPr lang="ru-RU" b="1" dirty="0"/>
            </a:br>
            <a:r>
              <a:rPr lang="ru-RU" b="1" dirty="0"/>
              <a:t>Из линеек и батареек</a:t>
            </a:r>
            <a:br>
              <a:rPr lang="ru-RU" b="1" dirty="0"/>
            </a:br>
            <a:r>
              <a:rPr lang="ru-RU" b="1" dirty="0"/>
              <a:t>Сделаны наши мальчишки!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Из чего же, из чего же, из чего же</a:t>
            </a:r>
            <a:br>
              <a:rPr lang="ru-RU" b="1" dirty="0"/>
            </a:br>
            <a:r>
              <a:rPr lang="ru-RU" b="1" dirty="0"/>
              <a:t>Сделаны наши девчонки?</a:t>
            </a:r>
            <a:br>
              <a:rPr lang="ru-RU" b="1" dirty="0"/>
            </a:br>
            <a:r>
              <a:rPr lang="ru-RU" b="1" dirty="0"/>
              <a:t>Из цветочков и звоночков</a:t>
            </a:r>
            <a:br>
              <a:rPr lang="ru-RU" b="1" dirty="0"/>
            </a:br>
            <a:r>
              <a:rPr lang="ru-RU" b="1" dirty="0"/>
              <a:t>Из тетрадок и </a:t>
            </a:r>
            <a:r>
              <a:rPr lang="ru-RU" b="1" dirty="0" err="1"/>
              <a:t>переглядок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Сделаны наши девчонки!</a:t>
            </a:r>
            <a:br>
              <a:rPr lang="ru-RU" b="1" dirty="0"/>
            </a:br>
            <a:r>
              <a:rPr lang="ru-RU" b="1" dirty="0"/>
              <a:t>Сделаны наши девчонки!</a:t>
            </a:r>
            <a:br>
              <a:rPr lang="ru-RU" b="1" dirty="0"/>
            </a:br>
            <a:endParaRPr lang="ru-RU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Из чего же, из чего же, из чего же</a:t>
            </a:r>
            <a:br>
              <a:rPr lang="ru-RU" b="1" dirty="0"/>
            </a:br>
            <a:r>
              <a:rPr lang="ru-RU" b="1" dirty="0"/>
              <a:t>Сделаны наши мальчишки?</a:t>
            </a:r>
            <a:br>
              <a:rPr lang="ru-RU" b="1" dirty="0"/>
            </a:br>
            <a:r>
              <a:rPr lang="ru-RU" b="1" dirty="0"/>
              <a:t>Из пружинок и картинок</a:t>
            </a:r>
            <a:br>
              <a:rPr lang="ru-RU" b="1" dirty="0"/>
            </a:br>
            <a:r>
              <a:rPr lang="ru-RU" b="1" dirty="0"/>
              <a:t>Из стекляшек и промокашек</a:t>
            </a:r>
            <a:br>
              <a:rPr lang="ru-RU" b="1" dirty="0"/>
            </a:br>
            <a:r>
              <a:rPr lang="ru-RU" b="1" dirty="0"/>
              <a:t>Сделаны наши мальчишки!</a:t>
            </a:r>
            <a:br>
              <a:rPr lang="ru-RU" b="1" dirty="0"/>
            </a:br>
            <a:endParaRPr lang="ru-RU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Из чего же, из чего же, из чего же</a:t>
            </a:r>
            <a:br>
              <a:rPr lang="ru-RU" b="1" dirty="0"/>
            </a:br>
            <a:r>
              <a:rPr lang="ru-RU" b="1" dirty="0"/>
              <a:t>Сделаны наши девчонки?</a:t>
            </a:r>
            <a:br>
              <a:rPr lang="ru-RU" b="1" dirty="0"/>
            </a:br>
            <a:r>
              <a:rPr lang="ru-RU" b="1" dirty="0"/>
              <a:t>Из платочков и клубочков</a:t>
            </a:r>
            <a:br>
              <a:rPr lang="ru-RU" b="1" dirty="0"/>
            </a:br>
            <a:r>
              <a:rPr lang="ru-RU" b="1" dirty="0"/>
              <a:t>Из загадок и мармеладок</a:t>
            </a:r>
            <a:br>
              <a:rPr lang="ru-RU" b="1" dirty="0"/>
            </a:br>
            <a:r>
              <a:rPr lang="ru-RU" b="1" dirty="0"/>
              <a:t>Сделаны наши девчонки!</a:t>
            </a:r>
            <a:endParaRPr lang="ru-RU" b="1" dirty="0"/>
          </a:p>
        </p:txBody>
      </p:sp>
      <p:sp>
        <p:nvSpPr>
          <p:cNvPr id="33796" name="TextBox 9"/>
          <p:cNvSpPr txBox="1">
            <a:spLocks noChangeArrowheads="1"/>
          </p:cNvSpPr>
          <p:nvPr/>
        </p:nvSpPr>
        <p:spPr bwMode="auto">
          <a:xfrm>
            <a:off x="900113" y="260350"/>
            <a:ext cx="36718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9. Прочитай стихотворение. Заполни таблицу.</a:t>
            </a: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971550" y="1125538"/>
          <a:ext cx="3384550" cy="539908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2188"/>
                <a:gridCol w="1692188"/>
              </a:tblGrid>
              <a:tr h="415431">
                <a:tc grid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Из</a:t>
                      </a:r>
                      <a:r>
                        <a:rPr lang="ru-RU" b="1" baseline="0" dirty="0" smtClean="0">
                          <a:solidFill>
                            <a:srgbClr val="C00000"/>
                          </a:solidFill>
                        </a:rPr>
                        <a:t> чего сделаны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15431"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solidFill>
                            <a:srgbClr val="C00000"/>
                          </a:solidFill>
                        </a:rPr>
                        <a:t>мальчишки</a:t>
                      </a:r>
                      <a:endParaRPr lang="ru-RU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solidFill>
                            <a:srgbClr val="C00000"/>
                          </a:solidFill>
                        </a:rPr>
                        <a:t>девчонки</a:t>
                      </a:r>
                      <a:endParaRPr lang="ru-RU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41543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веснушки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цветочки</a:t>
                      </a:r>
                      <a:endParaRPr lang="ru-RU" b="1" dirty="0"/>
                    </a:p>
                  </a:txBody>
                  <a:tcPr/>
                </a:tc>
              </a:tr>
              <a:tr h="415431">
                <a:tc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/>
                </a:tc>
              </a:tr>
              <a:tr h="415431">
                <a:tc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/>
                </a:tc>
              </a:tr>
              <a:tr h="415431">
                <a:tc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/>
                </a:tc>
              </a:tr>
              <a:tr h="415431"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</a:tr>
              <a:tr h="415431"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</a:tr>
              <a:tr h="415431"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</a:tr>
              <a:tr h="415431">
                <a:tc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</a:tr>
              <a:tr h="415431"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</a:tr>
              <a:tr h="415431"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</a:tr>
              <a:tr h="415431">
                <a:tc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4" descr="Школьная доска. Шаблон для презентац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29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Picture 8" descr="Школьная доска зеленого цвет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404813"/>
            <a:ext cx="8256587" cy="620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Заголовок 20"/>
          <p:cNvSpPr>
            <a:spLocks noGrp="1"/>
          </p:cNvSpPr>
          <p:nvPr>
            <p:ph type="title"/>
          </p:nvPr>
        </p:nvSpPr>
        <p:spPr>
          <a:xfrm>
            <a:off x="2339975" y="1628775"/>
            <a:ext cx="4521200" cy="1143000"/>
          </a:xfrm>
        </p:spPr>
        <p:txBody>
          <a:bodyPr/>
          <a:lstStyle/>
          <a:p>
            <a:r>
              <a:rPr lang="ru-RU" smtClean="0">
                <a:solidFill>
                  <a:srgbClr val="FF0000"/>
                </a:solidFill>
                <a:latin typeface="Comic Sans MS" pitchFamily="66" charset="0"/>
              </a:rPr>
              <a:t>М</a:t>
            </a:r>
            <a:r>
              <a:rPr lang="ru-RU" smtClean="0">
                <a:solidFill>
                  <a:srgbClr val="FFC000"/>
                </a:solidFill>
                <a:latin typeface="Comic Sans MS" pitchFamily="66" charset="0"/>
              </a:rPr>
              <a:t>о</a:t>
            </a:r>
            <a:r>
              <a:rPr lang="ru-RU" smtClean="0">
                <a:solidFill>
                  <a:srgbClr val="FFFF00"/>
                </a:solidFill>
                <a:latin typeface="Comic Sans MS" pitchFamily="66" charset="0"/>
              </a:rPr>
              <a:t>л</a:t>
            </a:r>
            <a:r>
              <a:rPr lang="ru-RU" smtClean="0">
                <a:solidFill>
                  <a:srgbClr val="92D050"/>
                </a:solidFill>
                <a:latin typeface="Comic Sans MS" pitchFamily="66" charset="0"/>
              </a:rPr>
              <a:t>о</a:t>
            </a:r>
            <a:r>
              <a:rPr lang="ru-RU" smtClean="0">
                <a:solidFill>
                  <a:srgbClr val="00B0F0"/>
                </a:solidFill>
                <a:latin typeface="Comic Sans MS" pitchFamily="66" charset="0"/>
              </a:rPr>
              <a:t>д</a:t>
            </a:r>
            <a:r>
              <a:rPr lang="ru-RU" smtClean="0">
                <a:solidFill>
                  <a:srgbClr val="FF0000"/>
                </a:solidFill>
                <a:latin typeface="Comic Sans MS" pitchFamily="66" charset="0"/>
              </a:rPr>
              <a:t>ц</a:t>
            </a:r>
            <a:r>
              <a:rPr lang="ru-RU" smtClean="0">
                <a:solidFill>
                  <a:srgbClr val="FFC000"/>
                </a:solidFill>
                <a:latin typeface="Comic Sans MS" pitchFamily="66" charset="0"/>
              </a:rPr>
              <a:t>ы</a:t>
            </a:r>
            <a:r>
              <a:rPr lang="ru-RU" smtClean="0">
                <a:solidFill>
                  <a:srgbClr val="FFFF00"/>
                </a:solidFill>
                <a:latin typeface="Comic Sans MS" pitchFamily="66" charset="0"/>
              </a:rPr>
              <a:t>!</a:t>
            </a:r>
          </a:p>
        </p:txBody>
      </p:sp>
      <p:sp>
        <p:nvSpPr>
          <p:cNvPr id="15" name="Заголовок 20"/>
          <p:cNvSpPr txBox="1">
            <a:spLocks/>
          </p:cNvSpPr>
          <p:nvPr/>
        </p:nvSpPr>
        <p:spPr>
          <a:xfrm>
            <a:off x="2195513" y="2565400"/>
            <a:ext cx="4968875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>
                <a:solidFill>
                  <a:srgbClr val="92D050"/>
                </a:solidFill>
                <a:latin typeface="Comic Sans MS" pitchFamily="66" charset="0"/>
                <a:ea typeface="+mj-ea"/>
                <a:cs typeface="+mj-cs"/>
              </a:rPr>
              <a:t>С</a:t>
            </a:r>
            <a:r>
              <a:rPr lang="ru-RU" sz="4400" dirty="0">
                <a:solidFill>
                  <a:srgbClr val="00B0F0"/>
                </a:solidFill>
                <a:latin typeface="Comic Sans MS" pitchFamily="66" charset="0"/>
                <a:ea typeface="+mj-ea"/>
                <a:cs typeface="+mj-cs"/>
              </a:rPr>
              <a:t>п</a:t>
            </a:r>
            <a:r>
              <a:rPr lang="ru-RU" sz="4400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а</a:t>
            </a:r>
            <a:r>
              <a:rPr lang="ru-RU" sz="4400" dirty="0">
                <a:solidFill>
                  <a:srgbClr val="FFC000"/>
                </a:solidFill>
                <a:latin typeface="Comic Sans MS" pitchFamily="66" charset="0"/>
                <a:ea typeface="+mj-ea"/>
                <a:cs typeface="+mj-cs"/>
              </a:rPr>
              <a:t>с</a:t>
            </a:r>
            <a:r>
              <a:rPr lang="ru-RU" sz="4400" dirty="0">
                <a:solidFill>
                  <a:srgbClr val="FFFF00"/>
                </a:solidFill>
                <a:latin typeface="Comic Sans MS" pitchFamily="66" charset="0"/>
                <a:ea typeface="+mj-ea"/>
                <a:cs typeface="+mj-cs"/>
              </a:rPr>
              <a:t>и</a:t>
            </a:r>
            <a:r>
              <a:rPr lang="ru-RU" sz="4400" dirty="0">
                <a:solidFill>
                  <a:srgbClr val="92D050"/>
                </a:solidFill>
                <a:latin typeface="Comic Sans MS" pitchFamily="66" charset="0"/>
                <a:ea typeface="+mj-ea"/>
                <a:cs typeface="+mj-cs"/>
              </a:rPr>
              <a:t>б</a:t>
            </a:r>
            <a:r>
              <a:rPr lang="ru-RU" sz="4400" dirty="0">
                <a:solidFill>
                  <a:srgbClr val="00B0F0"/>
                </a:solidFill>
                <a:latin typeface="Comic Sans MS" pitchFamily="66" charset="0"/>
                <a:ea typeface="+mj-ea"/>
                <a:cs typeface="+mj-cs"/>
              </a:rPr>
              <a:t>о</a:t>
            </a:r>
            <a:r>
              <a:rPr lang="ru-RU" sz="4400" dirty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 </a:t>
            </a:r>
            <a:r>
              <a:rPr lang="ru-RU" sz="4400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з</a:t>
            </a:r>
            <a:r>
              <a:rPr lang="ru-RU" sz="4400" dirty="0">
                <a:solidFill>
                  <a:srgbClr val="FFC000"/>
                </a:solidFill>
                <a:latin typeface="Comic Sans MS" pitchFamily="66" charset="0"/>
                <a:ea typeface="+mj-ea"/>
                <a:cs typeface="+mj-cs"/>
              </a:rPr>
              <a:t>а</a:t>
            </a:r>
            <a:r>
              <a:rPr lang="ru-RU" sz="4400" dirty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 </a:t>
            </a:r>
            <a:r>
              <a:rPr lang="ru-RU" sz="4400" dirty="0">
                <a:solidFill>
                  <a:srgbClr val="FFFF00"/>
                </a:solidFill>
                <a:latin typeface="Comic Sans MS" pitchFamily="66" charset="0"/>
                <a:ea typeface="+mj-ea"/>
                <a:cs typeface="+mj-cs"/>
              </a:rPr>
              <a:t>у</a:t>
            </a:r>
            <a:r>
              <a:rPr lang="ru-RU" sz="4400" dirty="0">
                <a:solidFill>
                  <a:srgbClr val="92D050"/>
                </a:solidFill>
                <a:latin typeface="Comic Sans MS" pitchFamily="66" charset="0"/>
                <a:ea typeface="+mj-ea"/>
                <a:cs typeface="+mj-cs"/>
              </a:rPr>
              <a:t>р</a:t>
            </a:r>
            <a:r>
              <a:rPr lang="ru-RU" sz="4400" dirty="0">
                <a:solidFill>
                  <a:srgbClr val="00B0F0"/>
                </a:solidFill>
                <a:latin typeface="Comic Sans MS" pitchFamily="66" charset="0"/>
                <a:ea typeface="+mj-ea"/>
                <a:cs typeface="+mj-cs"/>
              </a:rPr>
              <a:t>о</a:t>
            </a:r>
            <a:r>
              <a:rPr lang="ru-RU" sz="4400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к</a:t>
            </a:r>
            <a:r>
              <a:rPr lang="ru-RU" sz="4400" dirty="0">
                <a:solidFill>
                  <a:srgbClr val="FFC000"/>
                </a:solidFill>
                <a:latin typeface="Comic Sans MS" pitchFamily="66" charset="0"/>
                <a:ea typeface="+mj-ea"/>
                <a:cs typeface="+mj-cs"/>
              </a:rPr>
              <a:t>!</a:t>
            </a:r>
            <a:endParaRPr lang="ru-RU" sz="4400" dirty="0">
              <a:solidFill>
                <a:srgbClr val="FFC000"/>
              </a:solidFill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34821" name="Picture 22" descr="http://i052.radikal.ru/1105/4f/46e96e1fe0fc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213" y="3644900"/>
            <a:ext cx="2879725" cy="262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6" descr="https://upload.wikimedia.org/wikipedia/commons/thumb/5/54/Red_Serif_O.svg/640px-Red_Serif_O.sv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4300" y="1916113"/>
            <a:ext cx="2879725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 descr="D:\Презентации\рамки фон\bd14526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3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2" descr="D:\Презентации\рамки фон\bd14526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604250" y="0"/>
            <a:ext cx="53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00113" y="188913"/>
            <a:ext cx="7200900" cy="6461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</a:rPr>
              <a:t>Развиваю социальный интеллект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5365" name="TextBox 5"/>
          <p:cNvSpPr txBox="1">
            <a:spLocks noChangeArrowheads="1"/>
          </p:cNvSpPr>
          <p:nvPr/>
        </p:nvSpPr>
        <p:spPr bwMode="auto">
          <a:xfrm>
            <a:off x="755650" y="908050"/>
            <a:ext cx="77041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1. Расшифруй слова. Прочитай правила общения с одноклассниками, о которых напоминают данные слова</a:t>
            </a:r>
          </a:p>
        </p:txBody>
      </p:sp>
      <p:pic>
        <p:nvPicPr>
          <p:cNvPr id="15366" name="Picture 4" descr="https://i.pinimg.com/736x/e5/1e/09/e51e095b4e5c4a74f6296ed6dc7899a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7088" y="1700213"/>
            <a:ext cx="2967037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Прямоугольник 7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8188" y="4095750"/>
            <a:ext cx="2290762" cy="1152525"/>
          </a:xfrm>
          <a:prstGeom prst="rect">
            <a:avLst/>
          </a:prstGeom>
          <a:noFill/>
        </p:spPr>
      </p:pic>
      <p:pic>
        <p:nvPicPr>
          <p:cNvPr id="9" name="Прямоугольник 8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65588" y="2139950"/>
            <a:ext cx="2603500" cy="1981200"/>
          </a:xfrm>
          <a:prstGeom prst="rect">
            <a:avLst/>
          </a:prstGeom>
          <a:noFill/>
        </p:spPr>
      </p:pic>
      <p:sp>
        <p:nvSpPr>
          <p:cNvPr id="15369" name="TextBox 10"/>
          <p:cNvSpPr txBox="1">
            <a:spLocks noChangeArrowheads="1"/>
          </p:cNvSpPr>
          <p:nvPr/>
        </p:nvSpPr>
        <p:spPr bwMode="auto">
          <a:xfrm>
            <a:off x="684213" y="5589588"/>
            <a:ext cx="2838450" cy="3683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_______________________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779838" y="5013325"/>
            <a:ext cx="4392612" cy="13843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Никогда не проявляй к одноклассникам неуважения или хамства.</a:t>
            </a:r>
            <a:endParaRPr lang="ru-RU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55650" y="5373688"/>
            <a:ext cx="2592388" cy="7683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хамство</a:t>
            </a:r>
            <a:endParaRPr lang="ru-RU" sz="4400" b="1" dirty="0"/>
          </a:p>
        </p:txBody>
      </p:sp>
      <p:pic>
        <p:nvPicPr>
          <p:cNvPr id="14" name="Прямоугольник 13"/>
          <p:cNvPicPr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-384175" y="-201613"/>
            <a:ext cx="1474788" cy="115252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D:\Презентации\рамки фон\bd14526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3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 descr="D:\Презентации\рамки фон\bd14526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604250" y="0"/>
            <a:ext cx="53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51568">
            <a:off x="1495425" y="139700"/>
            <a:ext cx="6410325" cy="427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132138" y="4797425"/>
            <a:ext cx="4392612" cy="18161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Будь терпим к недостаткам товарищей, помни, что они есть у каждого и у тебя тоже!</a:t>
            </a:r>
            <a:endParaRPr lang="ru-RU" sz="2800" b="1" dirty="0"/>
          </a:p>
        </p:txBody>
      </p:sp>
      <p:sp>
        <p:nvSpPr>
          <p:cNvPr id="16389" name="TextBox 5"/>
          <p:cNvSpPr txBox="1">
            <a:spLocks noChangeArrowheads="1"/>
          </p:cNvSpPr>
          <p:nvPr/>
        </p:nvSpPr>
        <p:spPr bwMode="auto">
          <a:xfrm>
            <a:off x="539750" y="2492375"/>
            <a:ext cx="7477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Calibri" pitchFamily="34" charset="0"/>
              </a:rPr>
              <a:t>код</a:t>
            </a:r>
          </a:p>
        </p:txBody>
      </p:sp>
      <p:pic>
        <p:nvPicPr>
          <p:cNvPr id="16390" name="Picture 6" descr="Изображение пина-истории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8850" y="4076700"/>
            <a:ext cx="1558925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95288" y="5300663"/>
            <a:ext cx="2592387" cy="6461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терпимость</a:t>
            </a:r>
            <a:endParaRPr lang="ru-RU" sz="36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D:\Презентации\рамки фон\bd14526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3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2" descr="D:\Презентации\рамки фон\bd14526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604250" y="0"/>
            <a:ext cx="53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2" descr="https://i.pinimg.com/enabled/564x/b4/5f/a7/b45fa71bee67a39ecc61e0269e3872cb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5963" y="4149725"/>
            <a:ext cx="24479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333375"/>
            <a:ext cx="7615238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971550" y="4365625"/>
            <a:ext cx="4392613" cy="18161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Не разговаривай с одноклассниками свысока. Человека украшает скромность!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547813" y="3213100"/>
            <a:ext cx="3240087" cy="76993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скромность</a:t>
            </a:r>
            <a:endParaRPr lang="ru-RU" sz="44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D:\Презентации\рамки фон\bd14526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3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 descr="D:\Презентации\рамки фон\bd14526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604250" y="0"/>
            <a:ext cx="53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258888" y="4868863"/>
            <a:ext cx="3313112" cy="76993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достоинства</a:t>
            </a:r>
            <a:endParaRPr lang="ru-RU" sz="4400" b="1" dirty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404813"/>
            <a:ext cx="7735888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900113" y="2276475"/>
            <a:ext cx="4392612" cy="22479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Почаще вспоминай о достоинствах одноклассников и не стесняйся говорить об этом.</a:t>
            </a:r>
            <a:endParaRPr lang="ru-RU" sz="2800" b="1" dirty="0"/>
          </a:p>
        </p:txBody>
      </p:sp>
      <p:pic>
        <p:nvPicPr>
          <p:cNvPr id="18438" name="Picture 4" descr="Изображение пина-истории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854" r="16435"/>
          <a:stretch>
            <a:fillRect/>
          </a:stretch>
        </p:blipFill>
        <p:spPr bwMode="auto">
          <a:xfrm>
            <a:off x="5795963" y="2517775"/>
            <a:ext cx="2808287" cy="434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D:\Презентации\рамки фон\bd14526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3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 descr="D:\Презентации\рамки фон\bd14526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604250" y="0"/>
            <a:ext cx="53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55650" y="5373688"/>
            <a:ext cx="4176713" cy="7683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благодарность</a:t>
            </a:r>
            <a:endParaRPr lang="ru-RU" sz="4400" b="1" dirty="0"/>
          </a:p>
        </p:txBody>
      </p:sp>
      <p:pic>
        <p:nvPicPr>
          <p:cNvPr id="8" name="Прямоугольник 7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4963" y="-79375"/>
            <a:ext cx="8023225" cy="150653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55650" y="1989138"/>
            <a:ext cx="4392613" cy="13843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Всегда благодари товарищей за оказанную тебе помощь или услугу.</a:t>
            </a:r>
            <a:endParaRPr lang="ru-RU" sz="2800" b="1" dirty="0"/>
          </a:p>
        </p:txBody>
      </p:sp>
      <p:pic>
        <p:nvPicPr>
          <p:cNvPr id="51203" name="Picture 3" descr="https://i.pinimg.com/564x/88/e8/55/88e8554622cc9e6c5877ca7d1e3bbfab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40425" y="1557338"/>
            <a:ext cx="2771775" cy="4881562"/>
          </a:xfrm>
          <a:prstGeom prst="rect">
            <a:avLst/>
          </a:prstGeom>
          <a:noFill/>
          <a:ln w="38100" cap="sq">
            <a:solidFill>
              <a:srgbClr val="C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D:\Презентации\рамки фон\bd14526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3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 descr="D:\Презентации\рамки фон\bd14526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604250" y="0"/>
            <a:ext cx="53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115888"/>
            <a:ext cx="6837362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27088" y="4365625"/>
            <a:ext cx="4968875" cy="22463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Всегда выполняй данные тобой обещания. Если  не уверен – не обещай.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Твои друзья должны знать, что ты всегда держишь слово.</a:t>
            </a:r>
            <a:endParaRPr lang="ru-RU" sz="2800" b="1" dirty="0"/>
          </a:p>
        </p:txBody>
      </p:sp>
      <p:pic>
        <p:nvPicPr>
          <p:cNvPr id="52227" name="Picture 3" descr="https://i.pinimg.com/564x/11/80/73/118073674697666bcdcb35c060b156d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56325" y="3500438"/>
            <a:ext cx="2343150" cy="3068637"/>
          </a:xfrm>
          <a:prstGeom prst="rect">
            <a:avLst/>
          </a:prstGeom>
          <a:noFill/>
          <a:ln w="38100" cap="sq">
            <a:solidFill>
              <a:srgbClr val="C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1116013" y="3429000"/>
            <a:ext cx="4176712" cy="76993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обещание</a:t>
            </a:r>
            <a:endParaRPr lang="ru-RU" sz="44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D:\Презентации\рамки фон\bd14526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3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2" descr="D:\Презентации\рамки фон\bd14526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604250" y="0"/>
            <a:ext cx="539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Прямоугольник 4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50" y="55563"/>
            <a:ext cx="9082088" cy="125571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27088" y="4365625"/>
            <a:ext cx="4968875" cy="18161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Будь честен. Одолжив что-либо у одноклассников не забывай возвращать ему эту вещь вовремя.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971550" y="2852738"/>
            <a:ext cx="3529013" cy="76993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честность</a:t>
            </a:r>
            <a:endParaRPr lang="ru-RU" sz="4400" b="1" dirty="0"/>
          </a:p>
        </p:txBody>
      </p:sp>
      <p:pic>
        <p:nvPicPr>
          <p:cNvPr id="21510" name="Picture 3" descr="https://i.pinimg.com/enabled/564x/37/79/fd/3779fd1397f8d93ac80f286a876ddc58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383" r="10193"/>
          <a:stretch>
            <a:fillRect/>
          </a:stretch>
        </p:blipFill>
        <p:spPr bwMode="auto">
          <a:xfrm>
            <a:off x="5940425" y="3187700"/>
            <a:ext cx="2952750" cy="367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582</TotalTime>
  <Words>628</Words>
  <Application>Microsoft Office PowerPoint</Application>
  <PresentationFormat>Экран (4:3)</PresentationFormat>
  <Paragraphs>93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Calibri</vt:lpstr>
      <vt:lpstr>Arial</vt:lpstr>
      <vt:lpstr>Comic Sans MS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Молодцы!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Берюхов</cp:lastModifiedBy>
  <cp:revision>81</cp:revision>
  <dcterms:modified xsi:type="dcterms:W3CDTF">2025-09-22T09:51:36Z</dcterms:modified>
</cp:coreProperties>
</file>